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17"/>
  </p:notesMasterIdLst>
  <p:sldIdLst>
    <p:sldId id="256" r:id="rId3"/>
    <p:sldId id="268" r:id="rId4"/>
    <p:sldId id="257" r:id="rId5"/>
    <p:sldId id="269" r:id="rId6"/>
    <p:sldId id="260" r:id="rId7"/>
    <p:sldId id="262" r:id="rId8"/>
    <p:sldId id="258" r:id="rId9"/>
    <p:sldId id="259" r:id="rId10"/>
    <p:sldId id="261" r:id="rId11"/>
    <p:sldId id="263" r:id="rId12"/>
    <p:sldId id="264" r:id="rId13"/>
    <p:sldId id="267" r:id="rId14"/>
    <p:sldId id="265" r:id="rId15"/>
    <p:sldId id="266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540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310dcdb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g35310dcdb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FE7BE859-C930-FEEF-786A-4E44DEDE1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310dcdb38_0_5:notes">
            <a:extLst>
              <a:ext uri="{FF2B5EF4-FFF2-40B4-BE49-F238E27FC236}">
                <a16:creationId xmlns:a16="http://schemas.microsoft.com/office/drawing/2014/main" id="{9293B511-0CBA-B183-7E59-A7FC959C55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g35310dcdb38_0_5:notes">
            <a:extLst>
              <a:ext uri="{FF2B5EF4-FFF2-40B4-BE49-F238E27FC236}">
                <a16:creationId xmlns:a16="http://schemas.microsoft.com/office/drawing/2014/main" id="{C91B7F49-5B2C-56C9-E459-6DC38459A7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1837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B98298DD-93AC-9843-3579-BDBD2D8B4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>
            <a:extLst>
              <a:ext uri="{FF2B5EF4-FFF2-40B4-BE49-F238E27FC236}">
                <a16:creationId xmlns:a16="http://schemas.microsoft.com/office/drawing/2014/main" id="{0F124CA2-6DDE-7911-E176-5684CB685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:notes">
            <a:extLst>
              <a:ext uri="{FF2B5EF4-FFF2-40B4-BE49-F238E27FC236}">
                <a16:creationId xmlns:a16="http://schemas.microsoft.com/office/drawing/2014/main" id="{F1263216-6C79-1B51-F8B2-4C45F148FC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786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5063319" y="657103"/>
            <a:ext cx="6483687" cy="5555904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609601" y="2826137"/>
            <a:ext cx="3585586" cy="343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3622415" y="-1328869"/>
            <a:ext cx="4496065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7859174" y="2354212"/>
            <a:ext cx="5598466" cy="204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2437312" y="-1020615"/>
            <a:ext cx="5598465" cy="879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612648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609600" y="2386894"/>
            <a:ext cx="5157787" cy="376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6172200" y="1685735"/>
            <a:ext cx="5183188" cy="55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 cap="none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6172199" y="2386894"/>
            <a:ext cx="5183189" cy="376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5134708" y="553616"/>
            <a:ext cx="627974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597160" y="2311121"/>
            <a:ext cx="3595634" cy="372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5" descr="Vector background of vibrant colors splashing"/>
          <p:cNvPicPr preferRelativeResize="0"/>
          <p:nvPr/>
        </p:nvPicPr>
        <p:blipFill rotWithShape="1">
          <a:blip r:embed="rId3">
            <a:alphaModFix amt="60000"/>
          </a:blip>
          <a:srcRect t="17279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s-AR" sz="5400" dirty="0">
                <a:solidFill>
                  <a:srgbClr val="FFFFFF"/>
                </a:solidFill>
              </a:rPr>
              <a:t>Proyecto</a:t>
            </a:r>
            <a:br>
              <a:rPr lang="es-AR" sz="5400" dirty="0">
                <a:solidFill>
                  <a:srgbClr val="FFFFFF"/>
                </a:solidFill>
              </a:rPr>
            </a:br>
            <a:r>
              <a:rPr lang="es-AR" sz="5400" dirty="0">
                <a:solidFill>
                  <a:srgbClr val="FFFFFF"/>
                </a:solidFill>
              </a:rPr>
              <a:t>Monoambiente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49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</a:pPr>
            <a:r>
              <a:rPr lang="es-AR" sz="2200" dirty="0">
                <a:solidFill>
                  <a:srgbClr val="FFFFFF"/>
                </a:solidFill>
              </a:rPr>
              <a:t>Piazza, Marcos</a:t>
            </a: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5025771" y="4300347"/>
            <a:ext cx="61859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AR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Lutz, Valentina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612648" y="548640"/>
            <a:ext cx="106536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612647" y="1715532"/>
            <a:ext cx="10653600" cy="4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55" name="Google Shape;155;p22" title="firstpersonl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97250"/>
          </a:schemeClr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 descr="Vector background of vibrant colors splashing"/>
          <p:cNvPicPr preferRelativeResize="0"/>
          <p:nvPr/>
        </p:nvPicPr>
        <p:blipFill rotWithShape="1">
          <a:blip r:embed="rId3">
            <a:alphaModFix amt="60000"/>
          </a:blip>
          <a:srcRect t="17280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291465" y="685404"/>
            <a:ext cx="11181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>
                <a:solidFill>
                  <a:schemeClr val="lt1"/>
                </a:solidFill>
              </a:rPr>
              <a:t>Objeto Jerárquico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E0C742-44B4-A2C3-87DC-54618617F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965" y="1623268"/>
            <a:ext cx="5731322" cy="36114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92A6B17-1C67-28A0-6CDF-1BE3E5961C76}"/>
              </a:ext>
            </a:extLst>
          </p:cNvPr>
          <p:cNvSpPr txBox="1"/>
          <p:nvPr/>
        </p:nvSpPr>
        <p:spPr>
          <a:xfrm>
            <a:off x="578713" y="1623268"/>
            <a:ext cx="44687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</a:rPr>
              <a:t>Decidimos agregar una maceta con una planta. Esto para poder representar la relación padre-hijo. Si se mueve la maceta, lo normal es que vaya la planta también.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97250"/>
          </a:schemeClr>
        </a:solidFill>
        <a:effectLst/>
      </p:bgPr>
    </p:bg>
    <p:spTree>
      <p:nvGrpSpPr>
        <p:cNvPr id="1" name="Shape 159">
          <a:extLst>
            <a:ext uri="{FF2B5EF4-FFF2-40B4-BE49-F238E27FC236}">
              <a16:creationId xmlns:a16="http://schemas.microsoft.com/office/drawing/2014/main" id="{E1A101AE-7C97-A4D6-66AA-596A996F1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 descr="Vector background of vibrant colors splashing">
            <a:extLst>
              <a:ext uri="{FF2B5EF4-FFF2-40B4-BE49-F238E27FC236}">
                <a16:creationId xmlns:a16="http://schemas.microsoft.com/office/drawing/2014/main" id="{2BAB62CF-1F09-E322-9F72-A508A61C1137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 t="17280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>
            <a:extLst>
              <a:ext uri="{FF2B5EF4-FFF2-40B4-BE49-F238E27FC236}">
                <a16:creationId xmlns:a16="http://schemas.microsoft.com/office/drawing/2014/main" id="{394904A1-A559-FD2C-50EA-9DBAAAE6237D}"/>
              </a:ext>
            </a:extLst>
          </p:cNvPr>
          <p:cNvSpPr txBox="1"/>
          <p:nvPr/>
        </p:nvSpPr>
        <p:spPr>
          <a:xfrm>
            <a:off x="291465" y="685404"/>
            <a:ext cx="11181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>
                <a:solidFill>
                  <a:schemeClr val="lt1"/>
                </a:solidFill>
              </a:rPr>
              <a:t>Objeto Jerárquico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3">
            <a:extLst>
              <a:ext uri="{FF2B5EF4-FFF2-40B4-BE49-F238E27FC236}">
                <a16:creationId xmlns:a16="http://schemas.microsoft.com/office/drawing/2014/main" id="{A1E2E45C-DFB5-EB5F-3E22-6717AE4F55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25" y="2536528"/>
            <a:ext cx="4982010" cy="39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>
            <a:extLst>
              <a:ext uri="{FF2B5EF4-FFF2-40B4-BE49-F238E27FC236}">
                <a16:creationId xmlns:a16="http://schemas.microsoft.com/office/drawing/2014/main" id="{8E09374D-6732-1024-7520-FE743FFDB5F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457" y="2536525"/>
            <a:ext cx="4836994" cy="39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p18">
            <a:extLst>
              <a:ext uri="{FF2B5EF4-FFF2-40B4-BE49-F238E27FC236}">
                <a16:creationId xmlns:a16="http://schemas.microsoft.com/office/drawing/2014/main" id="{4CEFDD30-294A-3EE1-56F5-CF4E9F8F731B}"/>
              </a:ext>
            </a:extLst>
          </p:cNvPr>
          <p:cNvSpPr txBox="1"/>
          <p:nvPr/>
        </p:nvSpPr>
        <p:spPr>
          <a:xfrm>
            <a:off x="424825" y="1564873"/>
            <a:ext cx="1148084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Ejemplo del comportamiento, trasladamos solo la maceta y la planta sigue el movimiento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ECF0B134-C2BE-981E-8238-D5CE0D7F9541}"/>
              </a:ext>
            </a:extLst>
          </p:cNvPr>
          <p:cNvSpPr/>
          <p:nvPr/>
        </p:nvSpPr>
        <p:spPr>
          <a:xfrm>
            <a:off x="5568109" y="3922549"/>
            <a:ext cx="1136073" cy="88669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30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97254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 descr="Vector background of vibrant colors splashing"/>
          <p:cNvPicPr preferRelativeResize="0"/>
          <p:nvPr/>
        </p:nvPicPr>
        <p:blipFill rotWithShape="1">
          <a:blip r:embed="rId3">
            <a:alphaModFix amt="60000"/>
          </a:blip>
          <a:srcRect t="17279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360807" y="598998"/>
            <a:ext cx="111810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Problemáticas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1241044" y="3374576"/>
            <a:ext cx="1012892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Hubo modelos que triangulamos con </a:t>
            </a:r>
            <a:r>
              <a:rPr lang="es-AR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Blender</a:t>
            </a: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Una posible mejora es implementar un algoritmo que permita triangular directamente las caras desde un OBJ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241044" y="1602056"/>
            <a:ext cx="951661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 las cámaras</a:t>
            </a:r>
            <a:b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Usábamos variables para ambas cámaras. Esto hacía que se genere mal y con el cambio de cámaras no había cambio de imagen. </a:t>
            </a:r>
            <a:b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No cambiábamos el target dependiendo de cada caso.</a:t>
            </a:r>
            <a:b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La velocidad para avanzar/retroceder depende del ángulo 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97254"/>
          </a:schemeClr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 descr="Vector background of vibrant colors splashing"/>
          <p:cNvPicPr preferRelativeResize="0"/>
          <p:nvPr/>
        </p:nvPicPr>
        <p:blipFill rotWithShape="1">
          <a:blip r:embed="rId3">
            <a:alphaModFix amt="60000"/>
          </a:blip>
          <a:srcRect t="17279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360807" y="598998"/>
            <a:ext cx="111810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193038" y="2280764"/>
            <a:ext cx="101315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Aplicamos exitosamente las transformaciones 3D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1193038" y="2973332"/>
            <a:ext cx="1084249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Estructura modular del código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1193038" y="1588196"/>
            <a:ext cx="95166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Tuvimos una correcta carga de los OBJ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1193038" y="3665900"/>
            <a:ext cx="1084249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Implementación de las cámaras funcionales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1193038" y="4358468"/>
            <a:ext cx="1084249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Interacciones logradas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1193038" y="5039890"/>
            <a:ext cx="1084249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Pudimos resolver los problemas durante el desarrollo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1193038" y="5721312"/>
            <a:ext cx="1084249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Identificamos mejoras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5">
          <a:extLst>
            <a:ext uri="{FF2B5EF4-FFF2-40B4-BE49-F238E27FC236}">
              <a16:creationId xmlns:a16="http://schemas.microsoft.com/office/drawing/2014/main" id="{823FD53E-C6E8-AB6F-0945-47453B25C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>
            <a:extLst>
              <a:ext uri="{FF2B5EF4-FFF2-40B4-BE49-F238E27FC236}">
                <a16:creationId xmlns:a16="http://schemas.microsoft.com/office/drawing/2014/main" id="{609F4280-F930-FCF2-C033-1400ED62B1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5" descr="Vector background of vibrant colors splashing">
            <a:extLst>
              <a:ext uri="{FF2B5EF4-FFF2-40B4-BE49-F238E27FC236}">
                <a16:creationId xmlns:a16="http://schemas.microsoft.com/office/drawing/2014/main" id="{0A603A66-01D8-8D4A-AEBE-D0712B156DD5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60000"/>
          </a:blip>
          <a:srcRect t="17279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>
            <a:extLst>
              <a:ext uri="{FF2B5EF4-FFF2-40B4-BE49-F238E27FC236}">
                <a16:creationId xmlns:a16="http://schemas.microsoft.com/office/drawing/2014/main" id="{C378CCEF-4515-49C9-B4F4-58896EA8AD1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53414" y="542784"/>
            <a:ext cx="7588155" cy="87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lang="es-AR" dirty="0"/>
              <a:t>Índice</a:t>
            </a:r>
            <a:endParaRPr dirty="0"/>
          </a:p>
        </p:txBody>
      </p:sp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29EF20DB-067A-EBB7-FF81-DADA1FFB2A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10431" y="1571820"/>
            <a:ext cx="7588155" cy="334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+mj-lt"/>
              <a:buAutoNum type="arabicPeriod"/>
            </a:pPr>
            <a:r>
              <a:rPr lang="es-AR" sz="2400" b="1" dirty="0"/>
              <a:t>Objetivos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+mj-lt"/>
              <a:buAutoNum type="arabicPeriod"/>
            </a:pPr>
            <a:r>
              <a:rPr lang="es-AR" sz="2400" b="1" dirty="0"/>
              <a:t>Diseño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+mj-lt"/>
              <a:buAutoNum type="arabicPeriod"/>
            </a:pPr>
            <a:r>
              <a:rPr lang="es-AR" sz="2400" b="1" dirty="0"/>
              <a:t>Problemáticas</a:t>
            </a:r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+mj-lt"/>
              <a:buAutoNum type="arabicPeriod"/>
            </a:pPr>
            <a:r>
              <a:rPr lang="es-AR" sz="2400" b="1" dirty="0"/>
              <a:t>Conclusiones</a:t>
            </a:r>
            <a:endParaRPr lang="es-AR" sz="2400" dirty="0"/>
          </a:p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+mj-lt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87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97254"/>
          </a:schemeClr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 descr="Vector background of vibrant colors splashing"/>
          <p:cNvPicPr preferRelativeResize="0"/>
          <p:nvPr/>
        </p:nvPicPr>
        <p:blipFill rotWithShape="1">
          <a:blip r:embed="rId3">
            <a:alphaModFix amt="60000"/>
          </a:blip>
          <a:srcRect t="17279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320040" y="585216"/>
            <a:ext cx="111810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Objetivo: modelar un monoambiente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905256" y="2157984"/>
            <a:ext cx="101315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Una estructura y los muebles, a partir de diferentes OBJ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905256" y="2852702"/>
            <a:ext cx="95166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Dos cámaras para ver la escena: una orbital y una en primera persona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916686" y="3547420"/>
            <a:ext cx="1084249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Interacciones para el cambio </a:t>
            </a:r>
            <a:r>
              <a:rPr lang="es-AR" sz="2000" b="1" dirty="0">
                <a:solidFill>
                  <a:schemeClr val="lt1"/>
                </a:solidFill>
              </a:rPr>
              <a:t>y el desplazamiento </a:t>
            </a: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 las cámaras y para activar/desactivar las paredes y techo.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466344" y="1582025"/>
            <a:ext cx="61356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Debíamos generar: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09;p16">
            <a:extLst>
              <a:ext uri="{FF2B5EF4-FFF2-40B4-BE49-F238E27FC236}">
                <a16:creationId xmlns:a16="http://schemas.microsoft.com/office/drawing/2014/main" id="{DE1B1903-3A1C-053F-0F5D-AEBDF57C13A2}"/>
              </a:ext>
            </a:extLst>
          </p:cNvPr>
          <p:cNvSpPr txBox="1"/>
          <p:nvPr/>
        </p:nvSpPr>
        <p:spPr>
          <a:xfrm>
            <a:off x="905256" y="4536746"/>
            <a:ext cx="1084249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 objeto jerárquico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FFD60D9-D7FA-276E-C159-615B138C9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06"/>
            <a:ext cx="12192000" cy="63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6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97254"/>
          </a:schemeClr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 descr="Vector background of vibrant colors splashing"/>
          <p:cNvPicPr preferRelativeResize="0"/>
          <p:nvPr/>
        </p:nvPicPr>
        <p:blipFill rotWithShape="1">
          <a:blip r:embed="rId3">
            <a:alphaModFix amt="60000"/>
          </a:blip>
          <a:srcRect t="17279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52" y="494491"/>
            <a:ext cx="10753096" cy="586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97254"/>
          </a:schemeClr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 descr="Vector background of vibrant colors splashing"/>
          <p:cNvPicPr preferRelativeResize="0"/>
          <p:nvPr/>
        </p:nvPicPr>
        <p:blipFill rotWithShape="1">
          <a:blip r:embed="rId3">
            <a:alphaModFix amt="60000"/>
          </a:blip>
          <a:srcRect t="17279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571" y="752101"/>
            <a:ext cx="10078857" cy="5353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97254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 descr="Vector background of vibrant colors splashing"/>
          <p:cNvPicPr preferRelativeResize="0"/>
          <p:nvPr/>
        </p:nvPicPr>
        <p:blipFill rotWithShape="1">
          <a:blip r:embed="rId3">
            <a:alphaModFix amt="60000"/>
          </a:blip>
          <a:srcRect t="17279"/>
          <a:stretch/>
        </p:blipFill>
        <p:spPr>
          <a:xfrm>
            <a:off x="1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405765" y="626024"/>
            <a:ext cx="22040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990981" y="2228670"/>
            <a:ext cx="101315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Usamos el FileReader para modelar los vértices y triángulos a partir de los OBJ.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990981" y="2963492"/>
            <a:ext cx="95166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Usamos la matriz de modelado para la posición correcta de cada objeto.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990981" y="3615888"/>
            <a:ext cx="1084249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Usamos las matrices de vista y proyección para que se vean bien respecto a la cámara.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405765" y="1581235"/>
            <a:ext cx="61356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>
            <a:alpha val="97254"/>
          </a:schemeClr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 descr="Vector background of vibrant colors splashing"/>
          <p:cNvPicPr preferRelativeResize="0"/>
          <p:nvPr/>
        </p:nvPicPr>
        <p:blipFill rotWithShape="1">
          <a:blip r:embed="rId3">
            <a:alphaModFix amt="60000"/>
          </a:blip>
          <a:srcRect t="17279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91465" y="685404"/>
            <a:ext cx="1118108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AR"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905256" y="2173944"/>
            <a:ext cx="101315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Generación del escenario por habitación. Tenemos un método que genera la estructura, otra para la habitación, 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905256" y="3085530"/>
            <a:ext cx="951661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Métodos para el cálculo de los vectores para las cámaras por separado.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24815" y="1579599"/>
            <a:ext cx="61356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AR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28;p18">
            <a:extLst>
              <a:ext uri="{FF2B5EF4-FFF2-40B4-BE49-F238E27FC236}">
                <a16:creationId xmlns:a16="http://schemas.microsoft.com/office/drawing/2014/main" id="{18A81BAD-B644-2EBA-5C9C-6C162E75D44D}"/>
              </a:ext>
            </a:extLst>
          </p:cNvPr>
          <p:cNvSpPr txBox="1"/>
          <p:nvPr/>
        </p:nvSpPr>
        <p:spPr>
          <a:xfrm>
            <a:off x="822129" y="3667519"/>
            <a:ext cx="951661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</a:pPr>
            <a:r>
              <a:rPr lang="es-A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 interacciones son: </a:t>
            </a:r>
            <a:endParaRPr lang="es-AR" dirty="0"/>
          </a:p>
        </p:txBody>
      </p:sp>
      <p:sp>
        <p:nvSpPr>
          <p:cNvPr id="5" name="Google Shape;128;p18">
            <a:extLst>
              <a:ext uri="{FF2B5EF4-FFF2-40B4-BE49-F238E27FC236}">
                <a16:creationId xmlns:a16="http://schemas.microsoft.com/office/drawing/2014/main" id="{26E89175-2270-C09D-5DD9-102B71D799B5}"/>
              </a:ext>
            </a:extLst>
          </p:cNvPr>
          <p:cNvSpPr txBox="1"/>
          <p:nvPr/>
        </p:nvSpPr>
        <p:spPr>
          <a:xfrm>
            <a:off x="1212723" y="4067588"/>
            <a:ext cx="9516618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AR" sz="2000" b="1" dirty="0">
                <a:solidFill>
                  <a:schemeClr val="bg1"/>
                </a:solidFill>
              </a:rPr>
              <a:t>WASD y mouse para mover la cámara en primera persona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AR" sz="2000" b="1" i="0" u="none" strike="noStrike" cap="none" dirty="0">
                <a:solidFill>
                  <a:schemeClr val="bg1"/>
                </a:solidFill>
                <a:sym typeface="Arial"/>
              </a:rPr>
              <a:t>Flechas para mover la cámara orbital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AR" sz="2000" b="1" dirty="0">
                <a:solidFill>
                  <a:schemeClr val="bg1"/>
                </a:solidFill>
              </a:rPr>
              <a:t>V para cambiar el modo de la cámara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AR" sz="2000" b="1" i="0" u="none" strike="noStrike" cap="none" dirty="0">
                <a:solidFill>
                  <a:schemeClr val="bg1"/>
                </a:solidFill>
                <a:sym typeface="Arial"/>
              </a:rPr>
              <a:t>P para activar/desactivar las paredes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AR" sz="2000" b="1" dirty="0">
                <a:solidFill>
                  <a:schemeClr val="bg1"/>
                </a:solidFill>
              </a:rPr>
              <a:t>T para activar/desactivar el techo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AR" sz="2000" b="1" i="0" u="none" strike="noStrike" cap="none" dirty="0">
                <a:solidFill>
                  <a:schemeClr val="bg1"/>
                </a:solidFill>
                <a:sym typeface="Arial"/>
              </a:rPr>
              <a:t>Shift para mover más rápido la cámara en primera persona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Wingdings" panose="05000000000000000000" pitchFamily="2" charset="2"/>
              <a:buChar char="§"/>
            </a:pPr>
            <a:r>
              <a:rPr lang="es-AR" sz="2000" b="1" dirty="0" err="1">
                <a:solidFill>
                  <a:schemeClr val="bg1"/>
                </a:solidFill>
              </a:rPr>
              <a:t>Ctrl</a:t>
            </a:r>
            <a:r>
              <a:rPr lang="es-AR" sz="2000" b="1" dirty="0">
                <a:solidFill>
                  <a:schemeClr val="bg1"/>
                </a:solidFill>
              </a:rPr>
              <a:t> para agacharse en primera persona</a:t>
            </a:r>
            <a:endParaRPr sz="2000" b="1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612648" y="548640"/>
            <a:ext cx="106536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612647" y="1715532"/>
            <a:ext cx="10653600" cy="4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42" name="Google Shape;142;p20" title="orbital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75"/>
            <a:ext cx="12192001" cy="685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369</Words>
  <Application>Microsoft Office PowerPoint</Application>
  <PresentationFormat>Panorámica</PresentationFormat>
  <Paragraphs>46</Paragraphs>
  <Slides>14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Courier New</vt:lpstr>
      <vt:lpstr>Wingdings</vt:lpstr>
      <vt:lpstr>VanillaVTI</vt:lpstr>
      <vt:lpstr>VanillaVTI</vt:lpstr>
      <vt:lpstr>Proyecto Monoambiente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Valentina Lutz</cp:lastModifiedBy>
  <cp:revision>3</cp:revision>
  <dcterms:modified xsi:type="dcterms:W3CDTF">2025-04-30T12:45:33Z</dcterms:modified>
</cp:coreProperties>
</file>